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8" r:id="rId6"/>
    <p:sldId id="267" r:id="rId7"/>
    <p:sldId id="259" r:id="rId8"/>
    <p:sldId id="260" r:id="rId9"/>
    <p:sldId id="268" r:id="rId10"/>
    <p:sldId id="261" r:id="rId11"/>
    <p:sldId id="262" r:id="rId12"/>
    <p:sldId id="269" r:id="rId13"/>
    <p:sldId id="263" r:id="rId14"/>
    <p:sldId id="272" r:id="rId15"/>
    <p:sldId id="264" r:id="rId16"/>
    <p:sldId id="265" r:id="rId17"/>
    <p:sldId id="266" r:id="rId18"/>
    <p:sldId id="271" r:id="rId19"/>
    <p:sldId id="270" r:id="rId20"/>
    <p:sldId id="273" r:id="rId21"/>
    <p:sldId id="274" r:id="rId22"/>
    <p:sldId id="276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86" r:id="rId35"/>
    <p:sldId id="288" r:id="rId36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8F22A92-D94F-489B-B842-D86E3D17FE16}">
          <p14:sldIdLst>
            <p14:sldId id="256"/>
            <p14:sldId id="258"/>
          </p14:sldIdLst>
        </p14:section>
        <p14:section name="Introduction" id="{B96589C6-05DE-463D-9FB0-33B4E9C1D94D}">
          <p14:sldIdLst>
            <p14:sldId id="267"/>
            <p14:sldId id="259"/>
            <p14:sldId id="260"/>
          </p14:sldIdLst>
        </p14:section>
        <p14:section name="Current implementation" id="{DD19D2B1-FD4C-4A87-B99F-0EFE38E7C782}">
          <p14:sldIdLst>
            <p14:sldId id="268"/>
            <p14:sldId id="261"/>
            <p14:sldId id="262"/>
          </p14:sldIdLst>
        </p14:section>
        <p14:section name="Design and development" id="{71E35CBB-25F6-42FC-A53C-81C483C7B5EB}">
          <p14:sldIdLst>
            <p14:sldId id="269"/>
            <p14:sldId id="263"/>
            <p14:sldId id="272"/>
            <p14:sldId id="264"/>
            <p14:sldId id="265"/>
            <p14:sldId id="266"/>
            <p14:sldId id="271"/>
            <p14:sldId id="270"/>
            <p14:sldId id="273"/>
            <p14:sldId id="274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Performance characteristics &amp; Limitations" id="{629351C2-F001-48BF-AF9E-FC2946C8759E}">
          <p14:sldIdLst>
            <p14:sldId id="283"/>
            <p14:sldId id="284"/>
            <p14:sldId id="285"/>
          </p14:sldIdLst>
        </p14:section>
        <p14:section name="Conclusions" id="{94B50E5A-88D2-48AF-93C6-63FF4E1AD153}">
          <p14:sldIdLst>
            <p14:sldId id="287"/>
            <p14:sldId id="286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3" autoAdjust="0"/>
    <p:restoredTop sz="77885"/>
  </p:normalViewPr>
  <p:slideViewPr>
    <p:cSldViewPr snapToGrid="0" snapToObjects="1" showGuides="1">
      <p:cViewPr varScale="1">
        <p:scale>
          <a:sx n="88" d="100"/>
          <a:sy n="88" d="100"/>
        </p:scale>
        <p:origin x="1075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31.05.2021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31/05/2021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1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1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7314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9548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25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0780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3920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54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577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687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81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5886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924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034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718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2049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8950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493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37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6187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526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2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8351242" y="638811"/>
            <a:ext cx="1072753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Claudio Jaramillo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claudio.jaramilloconcha@epfl.c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Diagram&#10;&#10;Description automatically generated">
            <a:extLst>
              <a:ext uri="{FF2B5EF4-FFF2-40B4-BE49-F238E27FC236}">
                <a16:creationId xmlns:a16="http://schemas.microsoft.com/office/drawing/2014/main" id="{D49F9014-F63D-4729-910F-B5010CA5AE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218555" y="580188"/>
            <a:ext cx="6822302" cy="3502196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2C8F406-0239-4FF0-9B81-812B99A4E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1" y="580189"/>
            <a:ext cx="2743200" cy="254473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Optimization of Bistable Silicon Photonic MEMS Switch Architectures</a:t>
            </a:r>
            <a:endParaRPr lang="en-GB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CFF890D-783B-4457-9349-D9E6BC311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400" b="1" dirty="0"/>
              <a:t>Author : Claudio JARAMILLO</a:t>
            </a:r>
          </a:p>
          <a:p>
            <a:r>
              <a:rPr lang="en-GB" sz="900" dirty="0"/>
              <a:t>Supervisor : </a:t>
            </a:r>
            <a:r>
              <a:rPr lang="en-GB" sz="900" dirty="0" err="1"/>
              <a:t>Dr.</a:t>
            </a:r>
            <a:r>
              <a:rPr lang="en-GB" sz="900" dirty="0"/>
              <a:t> </a:t>
            </a:r>
            <a:r>
              <a:rPr lang="en-GB" sz="900" dirty="0" err="1"/>
              <a:t>Hernán</a:t>
            </a:r>
            <a:r>
              <a:rPr lang="en-GB" sz="900" dirty="0"/>
              <a:t> </a:t>
            </a:r>
            <a:r>
              <a:rPr lang="en-GB" sz="900" dirty="0" err="1"/>
              <a:t>Furci</a:t>
            </a:r>
            <a:endParaRPr lang="en-GB" sz="900" dirty="0"/>
          </a:p>
          <a:p>
            <a:r>
              <a:rPr lang="en-GB" sz="900" dirty="0"/>
              <a:t>Responsible : Prof. </a:t>
            </a:r>
            <a:r>
              <a:rPr lang="en-GB" sz="900" dirty="0" err="1"/>
              <a:t>Dr.</a:t>
            </a:r>
            <a:r>
              <a:rPr lang="en-GB" sz="900" dirty="0"/>
              <a:t> Niels Quack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E30E2E-EBCF-4762-8B04-2B4018D59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1200" b="1" dirty="0"/>
              <a:t>June 2021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2E07C4-6738-47E5-9FD6-A890206F7B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237264"/>
            <a:ext cx="831850" cy="710976"/>
          </a:xfrm>
        </p:spPr>
        <p:txBody>
          <a:bodyPr/>
          <a:lstStyle/>
          <a:p>
            <a:r>
              <a:rPr lang="en-GB" sz="800" dirty="0">
                <a:solidFill>
                  <a:srgbClr val="FF0000"/>
                </a:solidFill>
              </a:rPr>
              <a:t>École Polytechnique </a:t>
            </a:r>
            <a:r>
              <a:rPr lang="en-GB" sz="800" dirty="0" err="1">
                <a:solidFill>
                  <a:srgbClr val="FF0000"/>
                </a:solidFill>
              </a:rPr>
              <a:t>Fédérale</a:t>
            </a:r>
            <a:r>
              <a:rPr lang="en-GB" sz="800" dirty="0">
                <a:solidFill>
                  <a:srgbClr val="FF0000"/>
                </a:solidFill>
              </a:rPr>
              <a:t> de Lausanne – </a:t>
            </a:r>
            <a:br>
              <a:rPr lang="en-GB" sz="800" dirty="0">
                <a:solidFill>
                  <a:srgbClr val="FF0000"/>
                </a:solidFill>
              </a:rPr>
            </a:br>
            <a:r>
              <a:rPr lang="en-GB" sz="800" dirty="0">
                <a:solidFill>
                  <a:srgbClr val="FF0000"/>
                </a:solidFill>
              </a:rPr>
              <a:t>Q Lab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588A98-2E72-41CB-899F-B4B91454D6AE}"/>
              </a:ext>
            </a:extLst>
          </p:cNvPr>
          <p:cNvSpPr/>
          <p:nvPr/>
        </p:nvSpPr>
        <p:spPr>
          <a:xfrm>
            <a:off x="218555" y="672497"/>
            <a:ext cx="1453243" cy="228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DD4C08-363F-48B6-82B4-0510625BEC05}"/>
              </a:ext>
            </a:extLst>
          </p:cNvPr>
          <p:cNvSpPr/>
          <p:nvPr/>
        </p:nvSpPr>
        <p:spPr>
          <a:xfrm>
            <a:off x="6405562" y="3124922"/>
            <a:ext cx="2738437" cy="1568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81A12-E210-4712-98EE-57E322B91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149776"/>
            <a:ext cx="4058920" cy="338677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Geometry design on paper.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Implementation of specific elements using </a:t>
            </a:r>
            <a:r>
              <a:rPr lang="en-US" sz="2200" b="1" dirty="0">
                <a:solidFill>
                  <a:schemeClr val="tx2"/>
                </a:solidFill>
              </a:rPr>
              <a:t>MATLAB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Verification using </a:t>
            </a:r>
            <a:r>
              <a:rPr lang="en-US" sz="2200" b="1" dirty="0" err="1">
                <a:solidFill>
                  <a:schemeClr val="tx2"/>
                </a:solidFill>
              </a:rPr>
              <a:t>KLayout</a:t>
            </a:r>
            <a:r>
              <a:rPr lang="en-US" sz="2200" dirty="0">
                <a:solidFill>
                  <a:schemeClr val="tx2"/>
                </a:solidFill>
              </a:rPr>
              <a:t> &amp; </a:t>
            </a:r>
            <a:r>
              <a:rPr lang="en-US" sz="2200" b="1" dirty="0">
                <a:solidFill>
                  <a:schemeClr val="tx2"/>
                </a:solidFill>
              </a:rPr>
              <a:t>L-Edit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Assembly on </a:t>
            </a:r>
            <a:r>
              <a:rPr lang="en-US" sz="2200" b="1" dirty="0">
                <a:solidFill>
                  <a:schemeClr val="tx2"/>
                </a:solidFill>
              </a:rPr>
              <a:t>L-Edit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Simulation on </a:t>
            </a:r>
            <a:r>
              <a:rPr lang="en-US" sz="2200" b="1" dirty="0">
                <a:solidFill>
                  <a:schemeClr val="tx2"/>
                </a:solidFill>
              </a:rPr>
              <a:t>COMSOL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01CD5-0118-458F-9E2A-DC677AC12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DFE1E-0030-4B2D-AFBC-F131CDDCFB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757F3-5EB8-4EF6-AA89-F1C229B408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402CFA-950A-4D16-AED8-891A0AD7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998154" cy="1072753"/>
          </a:xfrm>
        </p:spPr>
        <p:txBody>
          <a:bodyPr>
            <a:normAutofit/>
          </a:bodyPr>
          <a:lstStyle/>
          <a:p>
            <a:r>
              <a:rPr lang="en-GB" dirty="0"/>
              <a:t>3.1 Design and development - Methodology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1064-047A-4A51-BB8B-127EAF2A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7" y="633374"/>
            <a:ext cx="1643404" cy="1480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26EE1-9F55-4BCD-8064-76A2C76E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4" y="2276538"/>
            <a:ext cx="1945411" cy="1133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169AAC-7419-4DC6-80D7-19F9A33C5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418" y="2192060"/>
            <a:ext cx="1315913" cy="1315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1BED-F613-414E-B20E-5647BEC7C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98" y="3769691"/>
            <a:ext cx="3296775" cy="9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0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6E4B-A18E-415B-995E-831967B2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4400" dirty="0"/>
              <a:t>Design 1 : Linear Coupler</a:t>
            </a:r>
            <a:endParaRPr lang="LID4096" sz="4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99137-08BF-4EBA-845C-22C98DC930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05F36-277A-4C3E-A1A5-D091E991EA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E9D39-C0B1-4421-B74D-C658C6BD4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64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7A904-87F4-4A18-9532-AEC563B19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203785"/>
            <a:ext cx="3671466" cy="3760101"/>
          </a:xfrm>
        </p:spPr>
        <p:txBody>
          <a:bodyPr>
            <a:normAutofit/>
          </a:bodyPr>
          <a:lstStyle/>
          <a:p>
            <a:r>
              <a:rPr lang="en-US" dirty="0"/>
              <a:t>Coupler principle : linear </a:t>
            </a:r>
            <a:r>
              <a:rPr lang="en-US" b="1" dirty="0"/>
              <a:t>clamped-clamped</a:t>
            </a:r>
            <a:r>
              <a:rPr lang="en-US" dirty="0"/>
              <a:t> beam.</a:t>
            </a:r>
          </a:p>
          <a:p>
            <a:r>
              <a:rPr lang="en-US" b="1" dirty="0"/>
              <a:t>Bottom waveguide</a:t>
            </a:r>
            <a:r>
              <a:rPr lang="en-US" dirty="0"/>
              <a:t> is deformed to comply with the geometry.</a:t>
            </a:r>
          </a:p>
          <a:p>
            <a:r>
              <a:rPr lang="en-US" dirty="0"/>
              <a:t>We use a </a:t>
            </a:r>
            <a:r>
              <a:rPr lang="en-US" b="1" dirty="0"/>
              <a:t>Sine-Circle-Sine</a:t>
            </a:r>
            <a:r>
              <a:rPr lang="en-US" dirty="0"/>
              <a:t> curve matching strategy. </a:t>
            </a:r>
          </a:p>
          <a:p>
            <a:r>
              <a:rPr lang="en-US" dirty="0"/>
              <a:t>Minimum radius of curvature is </a:t>
            </a:r>
            <a:r>
              <a:rPr lang="en-US" b="1" dirty="0"/>
              <a:t>5 um (strip)</a:t>
            </a:r>
            <a:r>
              <a:rPr lang="en-US" dirty="0"/>
              <a:t>. Curvature is continuous.</a:t>
            </a:r>
          </a:p>
          <a:p>
            <a:r>
              <a:rPr lang="en-US" dirty="0"/>
              <a:t>Estimated loss : </a:t>
            </a:r>
          </a:p>
          <a:p>
            <a:pPr lvl="1"/>
            <a:r>
              <a:rPr lang="en-US" dirty="0"/>
              <a:t>0.06 dB/cell (BWG)</a:t>
            </a:r>
          </a:p>
          <a:p>
            <a:pPr lvl="1"/>
            <a:r>
              <a:rPr lang="en-US" dirty="0"/>
              <a:t>0.48 dB/coupler</a:t>
            </a:r>
          </a:p>
          <a:p>
            <a:endParaRPr lang="LID4096" dirty="0"/>
          </a:p>
        </p:txBody>
      </p:sp>
      <p:pic>
        <p:nvPicPr>
          <p:cNvPr id="9" name="Content Placeholder 8" descr="Graphical user interface, diagram, engineering drawing&#10;&#10;Description automatically generated">
            <a:extLst>
              <a:ext uri="{FF2B5EF4-FFF2-40B4-BE49-F238E27FC236}">
                <a16:creationId xmlns:a16="http://schemas.microsoft.com/office/drawing/2014/main" id="{3AB9C013-63BE-4163-BDF7-50413109E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81922" y="667408"/>
            <a:ext cx="4176407" cy="429441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BA88D8-EEBE-48D8-9D69-D859575F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678805" cy="1072753"/>
          </a:xfrm>
        </p:spPr>
        <p:txBody>
          <a:bodyPr>
            <a:normAutofit/>
          </a:bodyPr>
          <a:lstStyle/>
          <a:p>
            <a:r>
              <a:rPr lang="en-GB" dirty="0"/>
              <a:t>3.2 Design and development – Design 1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846D1-91D6-4B40-9778-8F8ACA0B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2354-EC9B-47BF-9F7A-69E527A7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1A9F2-C018-4DB7-B871-CDE585EA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558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340394-1F16-4A5C-8A12-4A441CDA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118486" cy="3341052"/>
          </a:xfrm>
        </p:spPr>
        <p:txBody>
          <a:bodyPr>
            <a:normAutofit/>
          </a:bodyPr>
          <a:lstStyle/>
          <a:p>
            <a:r>
              <a:rPr lang="en-GB" sz="2000" dirty="0"/>
              <a:t>Compressive stress of </a:t>
            </a:r>
            <a:r>
              <a:rPr lang="en-GB" sz="2000" b="1" dirty="0"/>
              <a:t>7.78 MPa </a:t>
            </a:r>
            <a:r>
              <a:rPr lang="en-GB" sz="2000" dirty="0"/>
              <a:t>is applied. Load of </a:t>
            </a:r>
            <a:r>
              <a:rPr lang="en-GB" sz="2000" b="1" dirty="0"/>
              <a:t>0.27 </a:t>
            </a:r>
            <a:r>
              <a:rPr lang="en-GB" sz="2000" b="1" dirty="0" err="1"/>
              <a:t>nN</a:t>
            </a:r>
            <a:r>
              <a:rPr lang="en-GB" sz="2000" dirty="0"/>
              <a:t> applied.  </a:t>
            </a:r>
          </a:p>
          <a:p>
            <a:r>
              <a:rPr lang="en-GB" sz="2000" dirty="0"/>
              <a:t>Upwards buckling at critical load factor of </a:t>
            </a:r>
            <a:r>
              <a:rPr lang="en-GB" sz="2000" b="1" dirty="0"/>
              <a:t>𝜆=1.13</a:t>
            </a:r>
            <a:r>
              <a:rPr lang="en-GB" sz="2000" dirty="0"/>
              <a:t>.</a:t>
            </a:r>
          </a:p>
          <a:p>
            <a:r>
              <a:rPr lang="en-GB" sz="2000" dirty="0"/>
              <a:t>Stationary deflection is </a:t>
            </a:r>
            <a:r>
              <a:rPr lang="en-GB" sz="2000" b="1" dirty="0"/>
              <a:t>too small</a:t>
            </a:r>
            <a:r>
              <a:rPr lang="en-GB" sz="2000" dirty="0"/>
              <a:t>, because the load is small (less than 1 nm).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9EC0374-19D7-4578-B907-D402E886B0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023361" y="195262"/>
            <a:ext cx="4858940" cy="2175579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7804EC-6F0B-4B0F-B631-A2F53137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300537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3.2 Design and development – Design 1 (cont’d) 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89AD-7668-4262-AEDC-1BF53123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046E0-1BCE-44E3-927E-5112D203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AC715-22E6-41F1-9BD9-976C3288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13</a:t>
            </a:fld>
            <a:endParaRPr lang="fr-FR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2CBD83E-44C4-4EB5-B160-7DD3DE838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424" y="2370841"/>
            <a:ext cx="4083877" cy="2475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019091-EF4C-4540-B004-DE04940312C5}"/>
              </a:ext>
            </a:extLst>
          </p:cNvPr>
          <p:cNvSpPr txBox="1"/>
          <p:nvPr/>
        </p:nvSpPr>
        <p:spPr>
          <a:xfrm>
            <a:off x="4798424" y="4754699"/>
            <a:ext cx="383281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First buckling mode, critical load factor = 1.13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3895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A34CC-5882-4503-9F22-0FA024C88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395" y="783771"/>
            <a:ext cx="4581525" cy="4166689"/>
          </a:xfrm>
        </p:spPr>
        <p:txBody>
          <a:bodyPr/>
          <a:lstStyle/>
          <a:p>
            <a:r>
              <a:rPr lang="en-GB" dirty="0"/>
              <a:t>Using 3</a:t>
            </a:r>
            <a:r>
              <a:rPr lang="en-GB" baseline="30000" dirty="0"/>
              <a:t>rd</a:t>
            </a:r>
            <a:r>
              <a:rPr lang="en-GB" dirty="0"/>
              <a:t> order </a:t>
            </a:r>
            <a:r>
              <a:rPr lang="en-GB" dirty="0" err="1"/>
              <a:t>Bézier</a:t>
            </a:r>
            <a:r>
              <a:rPr lang="en-GB" dirty="0"/>
              <a:t> curves</a:t>
            </a:r>
          </a:p>
          <a:p>
            <a:pPr lvl="1"/>
            <a:r>
              <a:rPr lang="en-GB" dirty="0"/>
              <a:t>The design </a:t>
            </a:r>
            <a:r>
              <a:rPr lang="en-GB" b="1" dirty="0"/>
              <a:t>respects all constraints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However the entire path should be </a:t>
            </a:r>
            <a:r>
              <a:rPr lang="en-GB" b="1" dirty="0"/>
              <a:t>rib waveguides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Coupler length is </a:t>
            </a:r>
            <a:r>
              <a:rPr lang="en-GB" b="1" dirty="0"/>
              <a:t>higher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Estimated loss : 0.05 dB/cell (BWG).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4A589-4747-4BD5-9489-CA0CD712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7726363" cy="1072753"/>
          </a:xfrm>
        </p:spPr>
        <p:txBody>
          <a:bodyPr>
            <a:normAutofit/>
          </a:bodyPr>
          <a:lstStyle/>
          <a:p>
            <a:r>
              <a:rPr lang="en-GB" dirty="0"/>
              <a:t>3.2 Design and development – Design 1 alternative 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DF974-376A-49B7-914F-B4662C7895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605C1-6786-4209-A59E-2552DA4FBC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8BA3E-32AB-4008-ACCC-D2945642CC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12E5AC-914E-44AC-8F40-24C3DCD7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9579" y="3029687"/>
            <a:ext cx="2508976" cy="211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2D27F85-CF3E-4885-93DF-D3F39D80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27087"/>
            <a:ext cx="3559058" cy="2669292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D2BC2-141E-4A17-A9D8-7D8C71D9F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79" y="559356"/>
            <a:ext cx="2508976" cy="25017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4361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F03B82-4A07-4E28-8CEF-1A899EDF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43" y="1762299"/>
            <a:ext cx="4262129" cy="286628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8E82-8BEA-4731-B260-D5B7992EC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>
            <a:normAutofit/>
          </a:bodyPr>
          <a:lstStyle/>
          <a:p>
            <a:r>
              <a:rPr lang="en-GB" dirty="0"/>
              <a:t>We attempt to reduce the overall footprint by changing the </a:t>
            </a:r>
            <a:r>
              <a:rPr lang="en-GB" b="1" dirty="0"/>
              <a:t>orientation of the low-loss crossing</a:t>
            </a:r>
            <a:r>
              <a:rPr lang="en-GB" dirty="0"/>
              <a:t>. </a:t>
            </a:r>
          </a:p>
          <a:p>
            <a:r>
              <a:rPr lang="en-GB" dirty="0"/>
              <a:t>The coupler is pushed </a:t>
            </a:r>
            <a:r>
              <a:rPr lang="en-GB" b="1" dirty="0"/>
              <a:t>as close as possible</a:t>
            </a:r>
            <a:r>
              <a:rPr lang="en-GB" dirty="0"/>
              <a:t> to the crossing. </a:t>
            </a:r>
          </a:p>
          <a:p>
            <a:r>
              <a:rPr lang="en-GB" dirty="0"/>
              <a:t>Main problem : </a:t>
            </a:r>
            <a:r>
              <a:rPr lang="en-GB" b="1" dirty="0"/>
              <a:t>high optical losses</a:t>
            </a:r>
            <a:r>
              <a:rPr lang="en-GB" dirty="0"/>
              <a:t>.</a:t>
            </a:r>
          </a:p>
          <a:p>
            <a:r>
              <a:rPr lang="en-GB" dirty="0"/>
              <a:t>If we try to reduce the bends, we increase the footprint, and stagger the cells : </a:t>
            </a:r>
            <a:r>
              <a:rPr lang="en-GB" b="1" dirty="0"/>
              <a:t>bad design </a:t>
            </a:r>
            <a:r>
              <a:rPr lang="en-GB" dirty="0"/>
              <a:t>!</a:t>
            </a:r>
            <a:endParaRPr lang="LID4096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A52BE6-259C-4B9D-9C04-AADF56D0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912451" cy="1072753"/>
          </a:xfrm>
        </p:spPr>
        <p:txBody>
          <a:bodyPr anchor="t">
            <a:normAutofit/>
          </a:bodyPr>
          <a:lstStyle/>
          <a:p>
            <a:r>
              <a:rPr lang="en-GB" dirty="0"/>
              <a:t>3.2 Design and development – Design 1 alternative (cont’d)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5CAF1-917A-475F-905D-BC63520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016D7-B90A-4B90-ACA4-09B24C9E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61189-859B-4DB9-9185-E19933B8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93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09DA2-24DF-4595-A9B7-C3EA35CE2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757646"/>
            <a:ext cx="3671466" cy="425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 limiting parameter is the </a:t>
            </a:r>
            <a:r>
              <a:rPr lang="en-US" b="1" dirty="0"/>
              <a:t>crossing of both ‘’lobes’’</a:t>
            </a:r>
            <a:r>
              <a:rPr lang="en-US" dirty="0"/>
              <a:t> on the bottom waveguide. Pushing the drive closer to the low-loss crossing creates an </a:t>
            </a:r>
            <a:r>
              <a:rPr lang="en-US" b="1" dirty="0"/>
              <a:t>overlap in the lobes</a:t>
            </a:r>
            <a:r>
              <a:rPr lang="en-US" dirty="0"/>
              <a:t>.</a:t>
            </a:r>
          </a:p>
          <a:p>
            <a:r>
              <a:rPr lang="en-US" dirty="0"/>
              <a:t>A more compact design also </a:t>
            </a:r>
            <a:r>
              <a:rPr lang="en-US" b="1" dirty="0"/>
              <a:t>interferes</a:t>
            </a:r>
            <a:r>
              <a:rPr lang="en-US" dirty="0"/>
              <a:t> with the </a:t>
            </a:r>
            <a:r>
              <a:rPr lang="en-US" b="1" dirty="0"/>
              <a:t>suspension</a:t>
            </a:r>
            <a:r>
              <a:rPr lang="en-US" dirty="0"/>
              <a:t> and the </a:t>
            </a:r>
            <a:r>
              <a:rPr lang="en-US" b="1" dirty="0"/>
              <a:t>row/column </a:t>
            </a:r>
            <a:r>
              <a:rPr lang="en-US" dirty="0"/>
              <a:t>addressing. 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order </a:t>
            </a:r>
            <a:r>
              <a:rPr lang="en-US" dirty="0" err="1"/>
              <a:t>Bézier</a:t>
            </a:r>
            <a:r>
              <a:rPr lang="en-US" dirty="0"/>
              <a:t> curves provide an </a:t>
            </a:r>
            <a:r>
              <a:rPr lang="en-US" b="1" dirty="0"/>
              <a:t>elegant solution</a:t>
            </a:r>
            <a:r>
              <a:rPr lang="en-US" dirty="0"/>
              <a:t> to the problem. </a:t>
            </a:r>
          </a:p>
          <a:p>
            <a:r>
              <a:rPr lang="en-US" dirty="0"/>
              <a:t>Main problems : </a:t>
            </a:r>
            <a:r>
              <a:rPr lang="en-US" b="1" dirty="0"/>
              <a:t>footprint of low loss crossing, optical losses.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1197A-66C1-491F-B295-CE9F516D3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914" y="757646"/>
            <a:ext cx="3347182" cy="3263504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C2D345-BF68-4BCE-A047-51434C3A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64221" cy="435025"/>
          </a:xfrm>
        </p:spPr>
        <p:txBody>
          <a:bodyPr anchor="t">
            <a:normAutofit/>
          </a:bodyPr>
          <a:lstStyle/>
          <a:p>
            <a:r>
              <a:rPr lang="en-GB" sz="2500" dirty="0"/>
              <a:t>3.2 Design and development – Design 1 conclusions</a:t>
            </a:r>
            <a:endParaRPr lang="LID4096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1C20-C1BD-47F8-8B3D-0C6A3C69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9CA1D-F9C2-455A-9FB2-F713DC08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5E84-47AB-4F8C-809F-6B013CE9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5E7F1-8169-4485-AEC7-CBC5B8438841}"/>
              </a:ext>
            </a:extLst>
          </p:cNvPr>
          <p:cNvSpPr txBox="1"/>
          <p:nvPr/>
        </p:nvSpPr>
        <p:spPr>
          <a:xfrm>
            <a:off x="5121914" y="4021150"/>
            <a:ext cx="3347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Linear design with lobes pushed close together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10813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6E4B-A18E-415B-995E-831967B2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4400" dirty="0"/>
              <a:t>Design 2 : U-Turn coupler</a:t>
            </a:r>
            <a:endParaRPr lang="LID4096" sz="4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99137-08BF-4EBA-845C-22C98DC930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05F36-277A-4C3E-A1A5-D091E991EA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E9D39-C0B1-4421-B74D-C658C6BD4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611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7A904-87F4-4A18-9532-AEC563B19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203785"/>
            <a:ext cx="3671466" cy="3760101"/>
          </a:xfrm>
        </p:spPr>
        <p:txBody>
          <a:bodyPr>
            <a:normAutofit/>
          </a:bodyPr>
          <a:lstStyle/>
          <a:p>
            <a:r>
              <a:rPr lang="en-US" sz="2000" dirty="0"/>
              <a:t>Coupler principle : suspended U-Turn.</a:t>
            </a:r>
          </a:p>
          <a:p>
            <a:r>
              <a:rPr lang="en-US" sz="2000" b="1" dirty="0"/>
              <a:t>Bottom waveguide</a:t>
            </a:r>
            <a:r>
              <a:rPr lang="en-US" sz="2000" dirty="0"/>
              <a:t> is deformed using </a:t>
            </a:r>
            <a:r>
              <a:rPr lang="en-US" sz="2000" b="1" dirty="0"/>
              <a:t>sine-circle sine</a:t>
            </a:r>
            <a:r>
              <a:rPr lang="en-US" sz="2000" dirty="0"/>
              <a:t> methods.</a:t>
            </a:r>
          </a:p>
          <a:p>
            <a:r>
              <a:rPr lang="en-US" sz="2000" b="1" dirty="0"/>
              <a:t>MEMS redesigned.</a:t>
            </a:r>
          </a:p>
          <a:p>
            <a:r>
              <a:rPr lang="en-US" sz="2000" dirty="0"/>
              <a:t>Minimum radius of curvature is </a:t>
            </a:r>
            <a:r>
              <a:rPr lang="en-US" sz="2000" b="1" dirty="0"/>
              <a:t>5 um (strip)</a:t>
            </a:r>
            <a:r>
              <a:rPr lang="en-US" sz="2000" dirty="0"/>
              <a:t>. </a:t>
            </a:r>
          </a:p>
          <a:p>
            <a:r>
              <a:rPr lang="en-US" sz="2000" dirty="0"/>
              <a:t>Estimated loss : </a:t>
            </a:r>
          </a:p>
          <a:p>
            <a:pPr lvl="1"/>
            <a:r>
              <a:rPr lang="en-US" sz="2000" dirty="0"/>
              <a:t>0.13 dB/cell (BWG)</a:t>
            </a:r>
          </a:p>
          <a:p>
            <a:pPr lvl="1"/>
            <a:r>
              <a:rPr lang="en-US" sz="2000" dirty="0"/>
              <a:t>0.52 dB/coupler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BA88D8-EEBE-48D8-9D69-D859575F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678805" cy="1072753"/>
          </a:xfrm>
        </p:spPr>
        <p:txBody>
          <a:bodyPr>
            <a:normAutofit/>
          </a:bodyPr>
          <a:lstStyle/>
          <a:p>
            <a:r>
              <a:rPr lang="en-GB" dirty="0"/>
              <a:t>3.3 Design and development – Design 2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846D1-91D6-4B40-9778-8F8ACA0B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2354-EC9B-47BF-9F7A-69E527A7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1A9F2-C018-4DB7-B871-CDE585EA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6B773F-F9EC-470A-8829-A0D5864E41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6341" y="1195735"/>
            <a:ext cx="4245946" cy="3776202"/>
          </a:xfrm>
        </p:spPr>
      </p:pic>
    </p:spTree>
    <p:extLst>
      <p:ext uri="{BB962C8B-B14F-4D97-AF65-F5344CB8AC3E}">
        <p14:creationId xmlns:p14="http://schemas.microsoft.com/office/powerpoint/2010/main" val="288550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09DA2-24DF-4595-A9B7-C3EA35CE2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94" y="1559334"/>
            <a:ext cx="3671466" cy="3341052"/>
          </a:xfrm>
        </p:spPr>
        <p:txBody>
          <a:bodyPr>
            <a:normAutofit/>
          </a:bodyPr>
          <a:lstStyle/>
          <a:p>
            <a:r>
              <a:rPr lang="en-US" sz="2000" dirty="0"/>
              <a:t>We remove 2 comb drive actuators and join both inlet-outlet together.</a:t>
            </a:r>
          </a:p>
          <a:p>
            <a:r>
              <a:rPr lang="en-US" sz="2000" dirty="0"/>
              <a:t>Beam in the middle acts as anti-roll bar.</a:t>
            </a:r>
          </a:p>
          <a:p>
            <a:r>
              <a:rPr lang="en-US" sz="2000" dirty="0"/>
              <a:t>The MEMS is already </a:t>
            </a:r>
            <a:r>
              <a:rPr lang="en-US" sz="2000" b="1" dirty="0"/>
              <a:t>smaller</a:t>
            </a:r>
            <a:r>
              <a:rPr lang="en-US" sz="2000" dirty="0"/>
              <a:t> than the crossing. </a:t>
            </a:r>
          </a:p>
          <a:p>
            <a:r>
              <a:rPr lang="en-US" sz="2000" dirty="0"/>
              <a:t>Further mechanical simulations could reduce the MEMS mass.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2D345-BF68-4BCE-A047-51434C3A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64221" cy="435025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3.3 Design and development – Design 2 MEMS redesign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1C20-C1BD-47F8-8B3D-0C6A3C69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9CA1D-F9C2-455A-9FB2-F713DC08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5E84-47AB-4F8C-809F-6B013CE9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5E7F1-8169-4485-AEC7-CBC5B8438841}"/>
              </a:ext>
            </a:extLst>
          </p:cNvPr>
          <p:cNvSpPr txBox="1"/>
          <p:nvPr/>
        </p:nvSpPr>
        <p:spPr>
          <a:xfrm>
            <a:off x="4653341" y="4735469"/>
            <a:ext cx="3347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U-Turn coupler with smallest possible radius. </a:t>
            </a:r>
            <a:endParaRPr lang="LID4096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1A281F-7126-4D2F-B0A7-C6338A8D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341" y="1075351"/>
            <a:ext cx="3977897" cy="35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9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8B24149-DF5B-419B-9CCD-23C26D8C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Contents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022A338-7024-466F-9E6A-D9ADBCCBF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2209444"/>
            <a:ext cx="4572000" cy="269529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Current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Design &amp; 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Performance characteristics &amp; Limitations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Conclusions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B9CEE1-BEF6-B540-A7CE-B486EF9362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340394-1F16-4A5C-8A12-4A441CDA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431569"/>
            <a:ext cx="3118486" cy="3623212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Compressive stress of </a:t>
            </a:r>
            <a:r>
              <a:rPr lang="en-GB" sz="2000" b="1" dirty="0"/>
              <a:t>7.78 MPa </a:t>
            </a:r>
            <a:r>
              <a:rPr lang="en-GB" sz="2000" dirty="0"/>
              <a:t>is applied. Load of </a:t>
            </a:r>
            <a:r>
              <a:rPr lang="en-GB" sz="2000" b="1" dirty="0"/>
              <a:t>0.27 </a:t>
            </a:r>
            <a:r>
              <a:rPr lang="en-GB" sz="2000" b="1" dirty="0" err="1"/>
              <a:t>nN</a:t>
            </a:r>
            <a:r>
              <a:rPr lang="en-GB" sz="2000" dirty="0"/>
              <a:t> applied.  </a:t>
            </a:r>
          </a:p>
          <a:p>
            <a:r>
              <a:rPr lang="en-GB" sz="2000" dirty="0"/>
              <a:t>Upwards buckling at critical load factor of </a:t>
            </a:r>
            <a:r>
              <a:rPr lang="en-GB" sz="2000" b="1" dirty="0"/>
              <a:t>𝜆=0.86</a:t>
            </a:r>
            <a:r>
              <a:rPr lang="en-GB" sz="2000" dirty="0"/>
              <a:t>.</a:t>
            </a:r>
          </a:p>
          <a:p>
            <a:r>
              <a:rPr lang="en-GB" sz="2000" dirty="0"/>
              <a:t>Stationary deflection is </a:t>
            </a:r>
            <a:r>
              <a:rPr lang="en-GB" sz="2000" b="1" dirty="0"/>
              <a:t>too small</a:t>
            </a:r>
            <a:r>
              <a:rPr lang="en-GB" sz="2000" dirty="0"/>
              <a:t>.</a:t>
            </a:r>
          </a:p>
          <a:p>
            <a:r>
              <a:rPr lang="en-GB" sz="2000" dirty="0"/>
              <a:t>Deflection of </a:t>
            </a:r>
            <a:r>
              <a:rPr lang="en-GB" sz="2000" b="1" dirty="0"/>
              <a:t>150 nm </a:t>
            </a:r>
            <a:r>
              <a:rPr lang="en-GB" sz="2000" dirty="0"/>
              <a:t>achieved for approx. 100 times the initial load.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7804EC-6F0B-4B0F-B631-A2F53137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300537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3.2 Design and development – Design 2 (cont’d) 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89AD-7668-4262-AEDC-1BF53123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046E0-1BCE-44E3-927E-5112D203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AC715-22E6-41F1-9BD9-976C3288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20</a:t>
            </a:fld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19091-EF4C-4540-B004-DE04940312C5}"/>
              </a:ext>
            </a:extLst>
          </p:cNvPr>
          <p:cNvSpPr txBox="1"/>
          <p:nvPr/>
        </p:nvSpPr>
        <p:spPr>
          <a:xfrm>
            <a:off x="4798424" y="4754699"/>
            <a:ext cx="383281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First buckling mode, critical load factor = 0.86 </a:t>
            </a:r>
            <a:endParaRPr lang="LID4096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B022BD-9210-4E86-8A34-3B4622F2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013" y="131032"/>
            <a:ext cx="4702629" cy="226985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9D4D8B5-9E1C-43BD-B7CC-208E50D64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361" y="2356092"/>
            <a:ext cx="4543819" cy="23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97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6FD27-9552-4439-B93D-FA1C55569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949825" cy="3386772"/>
          </a:xfrm>
        </p:spPr>
        <p:txBody>
          <a:bodyPr/>
          <a:lstStyle/>
          <a:p>
            <a:r>
              <a:rPr lang="en-GB" dirty="0"/>
              <a:t>The geometry is limited by the </a:t>
            </a:r>
            <a:r>
              <a:rPr lang="en-GB" b="1" dirty="0"/>
              <a:t>low-loss crossing.</a:t>
            </a:r>
            <a:r>
              <a:rPr lang="en-GB" dirty="0"/>
              <a:t> </a:t>
            </a:r>
          </a:p>
          <a:p>
            <a:r>
              <a:rPr lang="en-GB" dirty="0"/>
              <a:t>We </a:t>
            </a:r>
            <a:r>
              <a:rPr lang="en-GB" b="1" dirty="0"/>
              <a:t>redesigned</a:t>
            </a:r>
            <a:r>
              <a:rPr lang="en-GB" dirty="0"/>
              <a:t> the comb drives. </a:t>
            </a:r>
          </a:p>
          <a:p>
            <a:r>
              <a:rPr lang="en-GB" dirty="0"/>
              <a:t>Applied load is </a:t>
            </a:r>
            <a:r>
              <a:rPr lang="en-GB" b="1" dirty="0"/>
              <a:t>not sufficient </a:t>
            </a:r>
            <a:r>
              <a:rPr lang="en-GB" dirty="0"/>
              <a:t>to obtain the required deflection. </a:t>
            </a:r>
          </a:p>
          <a:p>
            <a:r>
              <a:rPr lang="en-GB" dirty="0"/>
              <a:t>Buckling mode behaviour </a:t>
            </a:r>
            <a:r>
              <a:rPr lang="en-GB" b="1" dirty="0"/>
              <a:t>as expected</a:t>
            </a:r>
            <a:r>
              <a:rPr lang="en-GB" dirty="0"/>
              <a:t>.</a:t>
            </a:r>
          </a:p>
          <a:p>
            <a:r>
              <a:rPr lang="en-GB" dirty="0"/>
              <a:t>Highly </a:t>
            </a:r>
            <a:r>
              <a:rPr lang="en-GB" b="1" dirty="0"/>
              <a:t>compact</a:t>
            </a:r>
            <a:r>
              <a:rPr lang="en-GB" dirty="0"/>
              <a:t>. </a:t>
            </a:r>
          </a:p>
          <a:p>
            <a:r>
              <a:rPr lang="en-GB" dirty="0"/>
              <a:t>Main problem : </a:t>
            </a:r>
            <a:r>
              <a:rPr lang="en-GB" b="1" dirty="0"/>
              <a:t>high optical losses</a:t>
            </a:r>
            <a:r>
              <a:rPr lang="en-GB" dirty="0"/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10552C-03BB-4708-B083-B79C71C3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3.2 Design and development – Design 2 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1AFC-8FC8-4132-A659-81BCBB40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2B2FD-F5BA-470D-96E5-CF7A1BC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725D9-9C07-4572-AB52-374CDD49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8544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6E4B-A18E-415B-995E-831967B2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4400" dirty="0"/>
              <a:t>Design 3 : Sigmoid Coupler</a:t>
            </a:r>
            <a:endParaRPr lang="LID4096" sz="4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99137-08BF-4EBA-845C-22C98DC930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05F36-277A-4C3E-A1A5-D091E991EA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E9D39-C0B1-4421-B74D-C658C6BD4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283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7A904-87F4-4A18-9532-AEC563B19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203785"/>
            <a:ext cx="3671466" cy="3939715"/>
          </a:xfrm>
        </p:spPr>
        <p:txBody>
          <a:bodyPr>
            <a:normAutofit/>
          </a:bodyPr>
          <a:lstStyle/>
          <a:p>
            <a:r>
              <a:rPr lang="en-US" sz="2000" dirty="0"/>
              <a:t>Coupler principle : suspended logistic sigmoid function.</a:t>
            </a:r>
          </a:p>
          <a:p>
            <a:r>
              <a:rPr lang="en-US" sz="2000" b="1" dirty="0"/>
              <a:t>Both waveguides </a:t>
            </a:r>
            <a:r>
              <a:rPr lang="en-US" sz="2000" dirty="0"/>
              <a:t>are deformed using </a:t>
            </a:r>
            <a:r>
              <a:rPr lang="en-US" sz="2000" b="1" dirty="0"/>
              <a:t>sine-circle sine</a:t>
            </a:r>
            <a:r>
              <a:rPr lang="en-US" sz="2000" dirty="0"/>
              <a:t> methods.</a:t>
            </a:r>
          </a:p>
          <a:p>
            <a:r>
              <a:rPr lang="en-US" sz="2000" dirty="0"/>
              <a:t>Minimum radius of curvature is </a:t>
            </a:r>
            <a:r>
              <a:rPr lang="en-US" sz="2000" b="1" dirty="0"/>
              <a:t>5 um (strip), </a:t>
            </a:r>
            <a:r>
              <a:rPr lang="en-US" sz="2000" dirty="0"/>
              <a:t>obtained via parametrization. </a:t>
            </a:r>
          </a:p>
          <a:p>
            <a:r>
              <a:rPr lang="en-US" sz="2000" dirty="0"/>
              <a:t>Estimated loss : </a:t>
            </a:r>
          </a:p>
          <a:p>
            <a:pPr lvl="1"/>
            <a:r>
              <a:rPr lang="en-US" sz="2000" dirty="0"/>
              <a:t>0.08 dB/cell (BWG)</a:t>
            </a:r>
          </a:p>
          <a:p>
            <a:pPr lvl="1"/>
            <a:r>
              <a:rPr lang="en-US" sz="2000" dirty="0"/>
              <a:t>0.54 dB/coupler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BA88D8-EEBE-48D8-9D69-D859575F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678805" cy="1072753"/>
          </a:xfrm>
        </p:spPr>
        <p:txBody>
          <a:bodyPr>
            <a:normAutofit/>
          </a:bodyPr>
          <a:lstStyle/>
          <a:p>
            <a:r>
              <a:rPr lang="en-GB" dirty="0"/>
              <a:t>3.4 Design and development – Design 3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846D1-91D6-4B40-9778-8F8ACA0B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2354-EC9B-47BF-9F7A-69E527A7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1A9F2-C018-4DB7-B871-CDE585EA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62A2BB9-A3B2-412F-A647-E9605D60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341" y="1144639"/>
            <a:ext cx="4197110" cy="37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45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09DA2-24DF-4595-A9B7-C3EA35CE2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94" y="1214663"/>
            <a:ext cx="3671466" cy="2939420"/>
          </a:xfrm>
        </p:spPr>
        <p:txBody>
          <a:bodyPr>
            <a:normAutofit/>
          </a:bodyPr>
          <a:lstStyle/>
          <a:p>
            <a:r>
              <a:rPr lang="en-US" sz="2000" dirty="0"/>
              <a:t>The sigmoid height is </a:t>
            </a:r>
            <a:r>
              <a:rPr lang="en-US" sz="2000" b="1" dirty="0"/>
              <a:t>limited by the low-loss crossing </a:t>
            </a:r>
            <a:r>
              <a:rPr lang="en-US" sz="2000" dirty="0"/>
              <a:t>(again !). </a:t>
            </a:r>
          </a:p>
          <a:p>
            <a:r>
              <a:rPr lang="en-US" sz="2000" dirty="0"/>
              <a:t>A smaller coupler would require a </a:t>
            </a:r>
            <a:r>
              <a:rPr lang="en-US" sz="2000" b="1" dirty="0"/>
              <a:t>redesign of the BWG</a:t>
            </a:r>
            <a:r>
              <a:rPr lang="en-US" sz="2000" dirty="0"/>
              <a:t> : tight turns, high losses.</a:t>
            </a:r>
          </a:p>
          <a:p>
            <a:r>
              <a:rPr lang="en-US" sz="2000" dirty="0"/>
              <a:t>Mechanically </a:t>
            </a:r>
            <a:r>
              <a:rPr lang="en-US" sz="2000" b="1" dirty="0"/>
              <a:t>compromised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2D345-BF68-4BCE-A047-51434C3A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64221" cy="435025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3.4 Design and development – Design 3 Coupler 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1C20-C1BD-47F8-8B3D-0C6A3C69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9CA1D-F9C2-455A-9FB2-F713DC08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5E84-47AB-4F8C-809F-6B013CE9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24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5E7F1-8169-4485-AEC7-CBC5B8438841}"/>
              </a:ext>
            </a:extLst>
          </p:cNvPr>
          <p:cNvSpPr txBox="1"/>
          <p:nvPr/>
        </p:nvSpPr>
        <p:spPr>
          <a:xfrm>
            <a:off x="4490660" y="4154083"/>
            <a:ext cx="3347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Sigmoid coupler with a height limited by the low-loss crossing.</a:t>
            </a:r>
            <a:endParaRPr lang="LID4096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C6ECAB-17DD-4BCF-8795-184E8E743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660" y="1045028"/>
            <a:ext cx="4294082" cy="30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87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340394-1F16-4A5C-8A12-4A441CDA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431569"/>
            <a:ext cx="3118486" cy="3623212"/>
          </a:xfrm>
        </p:spPr>
        <p:txBody>
          <a:bodyPr>
            <a:normAutofit/>
          </a:bodyPr>
          <a:lstStyle/>
          <a:p>
            <a:r>
              <a:rPr lang="en-GB" sz="2000" dirty="0"/>
              <a:t>Compressive stress of </a:t>
            </a:r>
            <a:r>
              <a:rPr lang="en-GB" sz="2000" b="1" dirty="0"/>
              <a:t>7.78 MPa </a:t>
            </a:r>
            <a:r>
              <a:rPr lang="en-GB" sz="2000" dirty="0"/>
              <a:t>is applied. Load of </a:t>
            </a:r>
            <a:r>
              <a:rPr lang="en-GB" sz="2000" b="1" dirty="0"/>
              <a:t>0.27 </a:t>
            </a:r>
            <a:r>
              <a:rPr lang="en-GB" sz="2000" b="1" dirty="0" err="1"/>
              <a:t>nN</a:t>
            </a:r>
            <a:r>
              <a:rPr lang="en-GB" sz="2000" dirty="0"/>
              <a:t> applied.  </a:t>
            </a:r>
          </a:p>
          <a:p>
            <a:r>
              <a:rPr lang="en-GB" sz="2000" dirty="0"/>
              <a:t>Upwards buckling at critical load factor of </a:t>
            </a:r>
            <a:r>
              <a:rPr lang="en-GB" sz="2000" b="1" dirty="0"/>
              <a:t>𝜆=1.23</a:t>
            </a:r>
            <a:r>
              <a:rPr lang="en-GB" sz="2000" dirty="0"/>
              <a:t>.</a:t>
            </a:r>
          </a:p>
          <a:p>
            <a:r>
              <a:rPr lang="en-GB" sz="2000" dirty="0"/>
              <a:t>Stationary deflection shows that the </a:t>
            </a:r>
            <a:r>
              <a:rPr lang="en-GB" sz="2000" b="1" dirty="0"/>
              <a:t>design is mechanically unstable</a:t>
            </a:r>
            <a:r>
              <a:rPr lang="en-GB" sz="20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7804EC-6F0B-4B0F-B631-A2F53137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300537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3.2 Design and development – Design 3 simulations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89AD-7668-4262-AEDC-1BF53123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046E0-1BCE-44E3-927E-5112D203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AC715-22E6-41F1-9BD9-976C3288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25</a:t>
            </a:fld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19091-EF4C-4540-B004-DE04940312C5}"/>
              </a:ext>
            </a:extLst>
          </p:cNvPr>
          <p:cNvSpPr txBox="1"/>
          <p:nvPr/>
        </p:nvSpPr>
        <p:spPr>
          <a:xfrm>
            <a:off x="4400897" y="2557000"/>
            <a:ext cx="383281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First buckling mode, critical load factor = 1.23 </a:t>
            </a:r>
            <a:endParaRPr lang="LID4096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A557268-B4C4-439D-AE4D-52D4A78D8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49" y="-4259"/>
            <a:ext cx="4249738" cy="2576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300ADE-EDDE-4379-8D7A-3B490DE17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67" y="2970866"/>
            <a:ext cx="5096651" cy="21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36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6FD27-9552-4439-B93D-FA1C55569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4" y="1795830"/>
            <a:ext cx="7726363" cy="2876767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Elegant solution because of the parametrization capabilities. </a:t>
            </a:r>
          </a:p>
          <a:p>
            <a:r>
              <a:rPr lang="en-GB" sz="2400" dirty="0"/>
              <a:t>The geometry is limited by the </a:t>
            </a:r>
            <a:r>
              <a:rPr lang="en-GB" sz="2400" b="1" dirty="0"/>
              <a:t>low-loss crossing.</a:t>
            </a:r>
            <a:r>
              <a:rPr lang="en-GB" sz="2400" dirty="0"/>
              <a:t> </a:t>
            </a:r>
          </a:p>
          <a:p>
            <a:r>
              <a:rPr lang="en-GB" sz="2400" dirty="0"/>
              <a:t>MEMS is thin and long, therefore mechanically unstable, as expected and demonstrated by the FEM simulation. </a:t>
            </a:r>
          </a:p>
          <a:p>
            <a:r>
              <a:rPr lang="en-GB" sz="2400" dirty="0"/>
              <a:t>Design could be useful for a lower height (approx. 15 um). </a:t>
            </a:r>
          </a:p>
          <a:p>
            <a:r>
              <a:rPr lang="en-GB" sz="2400" dirty="0"/>
              <a:t>Main problems : </a:t>
            </a:r>
            <a:r>
              <a:rPr lang="en-GB" sz="2400" b="1" dirty="0"/>
              <a:t>high footprint, mechanically unstable MEMS.</a:t>
            </a: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10552C-03BB-4708-B083-B79C71C3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726363" cy="1072753"/>
          </a:xfrm>
        </p:spPr>
        <p:txBody>
          <a:bodyPr>
            <a:normAutofit/>
          </a:bodyPr>
          <a:lstStyle/>
          <a:p>
            <a:r>
              <a:rPr lang="en-GB" dirty="0"/>
              <a:t>3.2 Design and development – Design 2 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1AFC-8FC8-4132-A659-81BCBB40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2B2FD-F5BA-470D-96E5-CF7A1BC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725D9-9C07-4572-AB52-374CDD49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136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7935-3017-41EB-81DC-839B1BA0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4. Performance characteristics &amp; Limitations</a:t>
            </a:r>
            <a:endParaRPr lang="LID4096" sz="5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C0891-62C6-4712-8D5C-67B23CFA64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9570-96C5-4080-85F7-CB460F0CC7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EE4CF-5694-4B7A-A1B6-86D7C3ABA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3384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78100-08A3-4296-B958-98BE5612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22" y="1227642"/>
            <a:ext cx="6787754" cy="1646030"/>
          </a:xfrm>
          <a:prstGeom prst="rect">
            <a:avLst/>
          </a:prstGeom>
          <a:noFill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51AD671C-47F6-4951-BE29-FF63CF1E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568825" cy="1072753"/>
          </a:xfrm>
        </p:spPr>
        <p:txBody>
          <a:bodyPr>
            <a:normAutofit/>
          </a:bodyPr>
          <a:lstStyle/>
          <a:p>
            <a:r>
              <a:rPr lang="en-US" dirty="0"/>
              <a:t>4.1 Performance characteristics – Summary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77C52-F39F-4376-B578-E4D51AD1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03285-DC9C-4B49-B617-F6B8C271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D09EA-BE7B-4F73-9DB0-9B8744E9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28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3D20E1-E219-4EEB-A301-ABBBD7F41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22" y="3069204"/>
            <a:ext cx="6787754" cy="16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21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6AF5D2-D690-4E0D-830A-0D3B79372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2059415"/>
            <a:ext cx="3671466" cy="2767777"/>
          </a:xfrm>
        </p:spPr>
        <p:txBody>
          <a:bodyPr/>
          <a:lstStyle/>
          <a:p>
            <a:r>
              <a:rPr lang="en-US" dirty="0"/>
              <a:t>Main limitation in the design is </a:t>
            </a:r>
            <a:r>
              <a:rPr lang="en-US" b="1" dirty="0"/>
              <a:t>the low-loss crossing</a:t>
            </a:r>
            <a:r>
              <a:rPr lang="en-US" dirty="0"/>
              <a:t>. </a:t>
            </a:r>
          </a:p>
          <a:p>
            <a:r>
              <a:rPr lang="en-US" dirty="0"/>
              <a:t>For all 3 designs it is the limiting factor. </a:t>
            </a:r>
          </a:p>
          <a:p>
            <a:r>
              <a:rPr lang="en-US" dirty="0"/>
              <a:t>But</a:t>
            </a:r>
            <a:r>
              <a:rPr lang="en-US" b="1" dirty="0"/>
              <a:t>,</a:t>
            </a:r>
            <a:r>
              <a:rPr lang="en-US" dirty="0"/>
              <a:t> the low-loss crossing </a:t>
            </a:r>
            <a:r>
              <a:rPr lang="en-US" b="1" dirty="0"/>
              <a:t>cannot be miniaturized </a:t>
            </a:r>
            <a:r>
              <a:rPr lang="en-US" dirty="0"/>
              <a:t>: current dimensions minimize cross-talk.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29ED9-280D-43DA-9FEC-FEE035582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2059415"/>
            <a:ext cx="3671466" cy="2767777"/>
          </a:xfrm>
        </p:spPr>
        <p:txBody>
          <a:bodyPr/>
          <a:lstStyle/>
          <a:p>
            <a:r>
              <a:rPr lang="en-GB" dirty="0"/>
              <a:t>Main limitation in performance is the </a:t>
            </a:r>
            <a:r>
              <a:rPr lang="en-GB" b="1" dirty="0"/>
              <a:t>optical loss</a:t>
            </a:r>
            <a:r>
              <a:rPr lang="en-GB" dirty="0"/>
              <a:t>.</a:t>
            </a:r>
          </a:p>
          <a:p>
            <a:r>
              <a:rPr lang="en-GB" dirty="0"/>
              <a:t>If BWG’s optical losses are in the range of the crossing, </a:t>
            </a:r>
            <a:r>
              <a:rPr lang="en-GB" b="1" dirty="0"/>
              <a:t>then the design is too lossy. </a:t>
            </a:r>
          </a:p>
          <a:p>
            <a:r>
              <a:rPr lang="en-GB" dirty="0"/>
              <a:t>All designs show high losses because the BWG needs to accommodate </a:t>
            </a:r>
            <a:r>
              <a:rPr lang="en-GB" b="1" dirty="0"/>
              <a:t>small MEMS</a:t>
            </a:r>
            <a:r>
              <a:rPr lang="en-GB" dirty="0"/>
              <a:t>, and a </a:t>
            </a:r>
            <a:r>
              <a:rPr lang="en-GB" b="1" dirty="0"/>
              <a:t>big LLC</a:t>
            </a:r>
            <a:r>
              <a:rPr lang="en-GB" dirty="0"/>
              <a:t>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538BB-7515-49BB-9072-61CAD4AD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71466" cy="1072753"/>
          </a:xfrm>
        </p:spPr>
        <p:txBody>
          <a:bodyPr/>
          <a:lstStyle/>
          <a:p>
            <a:r>
              <a:rPr lang="en-GB" dirty="0"/>
              <a:t>4.2 Limitations - 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E3F0A-1407-40FA-9C51-F1926FF1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F0962-0109-4FB7-AEF8-14F23361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C4FD5-B905-482D-925F-4F1B2DD0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8B62D-FEDB-474D-AD1D-49DA6878F0D0}"/>
              </a:ext>
            </a:extLst>
          </p:cNvPr>
          <p:cNvSpPr txBox="1"/>
          <p:nvPr/>
        </p:nvSpPr>
        <p:spPr>
          <a:xfrm>
            <a:off x="1064208" y="1363633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Design size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C1EC2-CCC0-4EAC-8880-8BA9483D0B39}"/>
              </a:ext>
            </a:extLst>
          </p:cNvPr>
          <p:cNvSpPr txBox="1"/>
          <p:nvPr/>
        </p:nvSpPr>
        <p:spPr>
          <a:xfrm>
            <a:off x="4959772" y="1363633"/>
            <a:ext cx="331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Performance limitations</a:t>
            </a:r>
          </a:p>
        </p:txBody>
      </p:sp>
    </p:spTree>
    <p:extLst>
      <p:ext uri="{BB962C8B-B14F-4D97-AF65-F5344CB8AC3E}">
        <p14:creationId xmlns:p14="http://schemas.microsoft.com/office/powerpoint/2010/main" val="132549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7935-3017-41EB-81DC-839B1BA0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5400" dirty="0"/>
              <a:t>1. Introduction</a:t>
            </a:r>
            <a:endParaRPr lang="LID4096" sz="5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C0891-62C6-4712-8D5C-67B23CFA64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9570-96C5-4080-85F7-CB460F0CC7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EE4CF-5694-4B7A-A1B6-86D7C3ABA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6016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7935-3017-41EB-81DC-839B1BA0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5400" dirty="0"/>
              <a:t>5. Conclusions</a:t>
            </a:r>
            <a:endParaRPr lang="LID4096" sz="5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C0891-62C6-4712-8D5C-67B23CFA64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9570-96C5-4080-85F7-CB460F0CC7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EE4CF-5694-4B7A-A1B6-86D7C3ABA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0330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B058-4242-4602-8788-9C22F0C17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876300"/>
            <a:ext cx="2981324" cy="4028440"/>
          </a:xfrm>
        </p:spPr>
        <p:txBody>
          <a:bodyPr/>
          <a:lstStyle/>
          <a:p>
            <a:r>
              <a:rPr lang="en-GB" dirty="0"/>
              <a:t>The linear design as the lowest losses, and the simplest MEMS.</a:t>
            </a:r>
          </a:p>
          <a:p>
            <a:r>
              <a:rPr lang="en-GB" dirty="0"/>
              <a:t>The U-Turn design has the smallest MEMS, the smallest footprint, but the </a:t>
            </a:r>
            <a:r>
              <a:rPr lang="en-GB" b="1" dirty="0"/>
              <a:t>highest </a:t>
            </a:r>
            <a:r>
              <a:rPr lang="en-GB" dirty="0"/>
              <a:t>losses. </a:t>
            </a:r>
          </a:p>
          <a:p>
            <a:r>
              <a:rPr lang="en-GB" dirty="0"/>
              <a:t>It is important to keep in mind that the low-loss crossing is the limiting factor for all future work. </a:t>
            </a:r>
          </a:p>
          <a:p>
            <a:r>
              <a:rPr lang="en-GB" dirty="0"/>
              <a:t>These designs could be used for other projects. 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3E4F9-7FB8-4236-90CD-5FC53A9AC8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39BB9-83EA-401E-83A2-2DF85E7DB5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59994-2177-4AD8-9B95-8CB8E60810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94C803-362A-4B79-AA0A-C71CEDC2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4189730" cy="745268"/>
          </a:xfrm>
        </p:spPr>
        <p:txBody>
          <a:bodyPr>
            <a:normAutofit/>
          </a:bodyPr>
          <a:lstStyle/>
          <a:p>
            <a:r>
              <a:rPr lang="en-GB" sz="4400" dirty="0"/>
              <a:t>5. Conclusions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F02945D-C5F6-4E26-AD3D-8221D1B8F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513505"/>
              </p:ext>
            </p:extLst>
          </p:nvPr>
        </p:nvGraphicFramePr>
        <p:xfrm>
          <a:off x="4049397" y="876300"/>
          <a:ext cx="4581840" cy="416848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81403">
                  <a:extLst>
                    <a:ext uri="{9D8B030D-6E8A-4147-A177-3AD203B41FA5}">
                      <a16:colId xmlns:a16="http://schemas.microsoft.com/office/drawing/2014/main" val="389883295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20935193"/>
                    </a:ext>
                  </a:extLst>
                </a:gridCol>
                <a:gridCol w="1671637">
                  <a:extLst>
                    <a:ext uri="{9D8B030D-6E8A-4147-A177-3AD203B41FA5}">
                      <a16:colId xmlns:a16="http://schemas.microsoft.com/office/drawing/2014/main" val="95768265"/>
                    </a:ext>
                  </a:extLst>
                </a:gridCol>
              </a:tblGrid>
              <a:tr h="516655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Pros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Cons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815765"/>
                  </a:ext>
                </a:extLst>
              </a:tr>
              <a:tr h="1170595">
                <a:tc>
                  <a:txBody>
                    <a:bodyPr/>
                    <a:lstStyle/>
                    <a:p>
                      <a:r>
                        <a:rPr lang="en-GB" sz="1600" b="1" dirty="0"/>
                        <a:t>Linear design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Simple MEMS.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Lowest optical losses.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Larger footprint.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187366"/>
                  </a:ext>
                </a:extLst>
              </a:tr>
              <a:tr h="1170595">
                <a:tc>
                  <a:txBody>
                    <a:bodyPr/>
                    <a:lstStyle/>
                    <a:p>
                      <a:r>
                        <a:rPr lang="en-GB" sz="1600" b="1" dirty="0"/>
                        <a:t>U-Turn design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Most compact design.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Smallest MEMS.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High optical losses.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309261"/>
                  </a:ext>
                </a:extLst>
              </a:tr>
              <a:tr h="1170595">
                <a:tc>
                  <a:txBody>
                    <a:bodyPr/>
                    <a:lstStyle/>
                    <a:p>
                      <a:r>
                        <a:rPr lang="en-GB" sz="1600" b="1" dirty="0"/>
                        <a:t>Sigmoid design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Low optical loss.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Design could be used for other projects.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Mechanically unstable.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Large footprint.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992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354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3D11-F38C-421A-9000-40D679D2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318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4400" dirty="0"/>
              <a:t>Thank you for your attention 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A20B0-D7DE-4156-A83B-76F2FF78C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318" y="3259613"/>
            <a:ext cx="4058920" cy="1883885"/>
          </a:xfrm>
        </p:spPr>
        <p:txBody>
          <a:bodyPr>
            <a:normAutofit/>
          </a:bodyPr>
          <a:lstStyle/>
          <a:p>
            <a:r>
              <a:rPr lang="en-GB" dirty="0"/>
              <a:t>Presented by : </a:t>
            </a:r>
            <a:r>
              <a:rPr lang="en-GB" b="1" dirty="0"/>
              <a:t>Claudio Jaramillo</a:t>
            </a:r>
            <a:br>
              <a:rPr lang="en-GB" dirty="0"/>
            </a:br>
            <a:r>
              <a:rPr lang="en-GB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claudio.jaramilloconcha@epfl.ch</a:t>
            </a:r>
            <a:endParaRPr lang="en-GB" u="sng" dirty="0"/>
          </a:p>
          <a:p>
            <a:endParaRPr lang="en-GB" u="sng" dirty="0"/>
          </a:p>
          <a:p>
            <a:r>
              <a:rPr lang="en-GB" sz="1200" dirty="0"/>
              <a:t>Supervisor : </a:t>
            </a:r>
            <a:r>
              <a:rPr lang="en-GB" sz="1200" dirty="0" err="1"/>
              <a:t>Dr.</a:t>
            </a:r>
            <a:r>
              <a:rPr lang="en-GB" sz="1200" dirty="0"/>
              <a:t> </a:t>
            </a:r>
            <a:r>
              <a:rPr lang="en-GB" sz="1200" dirty="0" err="1"/>
              <a:t>Hernán</a:t>
            </a:r>
            <a:r>
              <a:rPr lang="en-GB" sz="1200" dirty="0"/>
              <a:t> </a:t>
            </a:r>
            <a:r>
              <a:rPr lang="en-GB" sz="1200" dirty="0" err="1"/>
              <a:t>Furci</a:t>
            </a:r>
            <a:endParaRPr lang="en-GB" sz="1200" dirty="0"/>
          </a:p>
          <a:p>
            <a:r>
              <a:rPr lang="en-GB" sz="1200" dirty="0"/>
              <a:t>Responsible : Prof. </a:t>
            </a:r>
            <a:r>
              <a:rPr lang="en-GB" sz="1200" dirty="0" err="1"/>
              <a:t>Dr.</a:t>
            </a:r>
            <a:r>
              <a:rPr lang="en-GB" sz="1200" dirty="0"/>
              <a:t> Niels Quack</a:t>
            </a:r>
          </a:p>
          <a:p>
            <a:endParaRPr lang="en-GB" u="sng" dirty="0"/>
          </a:p>
          <a:p>
            <a:endParaRPr lang="en-GB" u="sng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1F11C-99C7-4FCA-97B3-E9A8EA083A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17CD4-AC28-44FB-A20F-CA3D92E49D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71809-41BB-45CC-B722-58E332D639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6874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420580-FA67-4066-919C-C3D90AAF0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203785"/>
            <a:ext cx="3671466" cy="3623407"/>
          </a:xfrm>
        </p:spPr>
        <p:txBody>
          <a:bodyPr>
            <a:normAutofit/>
          </a:bodyPr>
          <a:lstStyle/>
          <a:p>
            <a:r>
              <a:rPr lang="en-US" sz="1600" dirty="0"/>
              <a:t>Optical switch : device that switches optical signals between channels.</a:t>
            </a:r>
          </a:p>
          <a:p>
            <a:r>
              <a:rPr lang="en-US" sz="1600" dirty="0"/>
              <a:t>Historically using </a:t>
            </a:r>
            <a:r>
              <a:rPr lang="en-US" sz="1600" b="1" dirty="0"/>
              <a:t>mirrors</a:t>
            </a:r>
            <a:r>
              <a:rPr lang="en-US" sz="1600" dirty="0"/>
              <a:t>.</a:t>
            </a:r>
          </a:p>
          <a:p>
            <a:r>
              <a:rPr lang="en-US" sz="1600" dirty="0"/>
              <a:t>MEMS are advantageous for their </a:t>
            </a:r>
            <a:r>
              <a:rPr lang="en-US" sz="1600" b="1" dirty="0"/>
              <a:t>integration </a:t>
            </a:r>
            <a:r>
              <a:rPr lang="en-US" sz="1600" dirty="0"/>
              <a:t>capabilities, </a:t>
            </a:r>
            <a:r>
              <a:rPr lang="en-US" sz="1600" b="1" dirty="0"/>
              <a:t>reliability</a:t>
            </a:r>
            <a:r>
              <a:rPr lang="en-US" sz="1600" dirty="0"/>
              <a:t>, and </a:t>
            </a:r>
            <a:r>
              <a:rPr lang="en-US" sz="1600" b="1" dirty="0"/>
              <a:t>low power consumption</a:t>
            </a:r>
            <a:r>
              <a:rPr lang="en-US" sz="1600" dirty="0"/>
              <a:t>.</a:t>
            </a:r>
          </a:p>
          <a:p>
            <a:r>
              <a:rPr lang="en-US" sz="1600" dirty="0"/>
              <a:t>Silicon photonic MEMS allows us to use well </a:t>
            </a:r>
            <a:r>
              <a:rPr lang="en-US" sz="1600" b="1" dirty="0"/>
              <a:t>understood fabrication procedures.</a:t>
            </a:r>
          </a:p>
          <a:p>
            <a:r>
              <a:rPr lang="en-US" sz="1600" dirty="0"/>
              <a:t>Exploiting mechanical properties of MEMS, instability under buckling creates 2 stable states : </a:t>
            </a:r>
            <a:r>
              <a:rPr lang="en-US" sz="1600" b="1" dirty="0"/>
              <a:t>we have created a latching switch</a:t>
            </a:r>
            <a:r>
              <a:rPr lang="en-US" sz="1600" dirty="0"/>
              <a:t>.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31F97A06-61C8-4A91-8209-7DB033429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934" b="-3"/>
          <a:stretch/>
        </p:blipFill>
        <p:spPr>
          <a:xfrm>
            <a:off x="4811137" y="1203785"/>
            <a:ext cx="3820101" cy="3395623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E5AB13-D4CD-4D91-B459-77CF86E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054897" cy="1072753"/>
          </a:xfrm>
        </p:spPr>
        <p:txBody>
          <a:bodyPr anchor="t">
            <a:normAutofit/>
          </a:bodyPr>
          <a:lstStyle/>
          <a:p>
            <a:r>
              <a:rPr lang="en-GB" dirty="0"/>
              <a:t>1. Introduction – Optical Switches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EBEED-7AFA-4D25-A470-07B3EF84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A5FA5-AEC7-470C-ACCF-3CC72743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8E615-8FF6-475D-B36F-9439DED6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50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8DE77A-3DFC-4219-9C52-9C0F4B70746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104788" y="2571750"/>
            <a:ext cx="7247161" cy="244071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90D5-9DBE-4316-9463-488BE3959E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875" y="1135063"/>
            <a:ext cx="7646988" cy="1436687"/>
          </a:xfrm>
        </p:spPr>
        <p:txBody>
          <a:bodyPr>
            <a:normAutofit/>
          </a:bodyPr>
          <a:lstStyle/>
          <a:p>
            <a:r>
              <a:rPr lang="en-US" dirty="0"/>
              <a:t>“Silicon Photonic MEMS Switches have recently been shown to be an excellent contender for large-scale photonic integrated circuit </a:t>
            </a:r>
            <a:r>
              <a:rPr lang="en-US" b="1" dirty="0"/>
              <a:t>switch matrices</a:t>
            </a:r>
            <a:r>
              <a:rPr lang="en-US" dirty="0"/>
              <a:t>.”</a:t>
            </a:r>
          </a:p>
          <a:p>
            <a:r>
              <a:rPr lang="en-US" dirty="0"/>
              <a:t>We want to design and simulate </a:t>
            </a:r>
            <a:r>
              <a:rPr lang="en-US" b="1" dirty="0"/>
              <a:t>optimized</a:t>
            </a:r>
            <a:r>
              <a:rPr lang="en-US" dirty="0"/>
              <a:t> silicon MEMS switch architectures.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D20DB-99D8-412F-B019-C99BBEFABA7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618CA-2302-4017-9BF9-6C63E14FB9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3C40C-A39A-4D94-A3DD-D0292EE9E1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44C79-58C3-4066-A0C7-C20E38FF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GB" dirty="0"/>
              <a:t>1.2 Introduction – Scope of the project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0620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7935-3017-41EB-81DC-839B1BA0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572000" cy="1793875"/>
          </a:xfrm>
        </p:spPr>
        <p:txBody>
          <a:bodyPr>
            <a:normAutofit/>
          </a:bodyPr>
          <a:lstStyle/>
          <a:p>
            <a:r>
              <a:rPr lang="en-GB" sz="5400" dirty="0"/>
              <a:t>2. Current implementation</a:t>
            </a:r>
            <a:endParaRPr lang="LID4096" sz="5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C0891-62C6-4712-8D5C-67B23CFA64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9570-96C5-4080-85F7-CB460F0CC7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EE4CF-5694-4B7A-A1B6-86D7C3ABA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40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76015F-8091-450D-807B-63E5CB8E5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4592" y="140017"/>
            <a:ext cx="4242686" cy="245691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original design exhibits </a:t>
            </a:r>
            <a:r>
              <a:rPr lang="en-US" b="1" dirty="0">
                <a:solidFill>
                  <a:schemeClr val="tx2"/>
                </a:solidFill>
              </a:rPr>
              <a:t>bi-axial stress</a:t>
            </a:r>
            <a:r>
              <a:rPr lang="en-US" dirty="0">
                <a:solidFill>
                  <a:schemeClr val="tx2"/>
                </a:solidFill>
              </a:rPr>
              <a:t>. Leads to instabilities, and torsion.</a:t>
            </a:r>
          </a:p>
          <a:p>
            <a:r>
              <a:rPr lang="en-US" b="1" dirty="0">
                <a:solidFill>
                  <a:schemeClr val="tx2"/>
                </a:solidFill>
              </a:rPr>
              <a:t>Footprint</a:t>
            </a:r>
            <a:r>
              <a:rPr lang="en-US" dirty="0">
                <a:solidFill>
                  <a:schemeClr val="tx2"/>
                </a:solidFill>
              </a:rPr>
              <a:t> could be reduced.</a:t>
            </a:r>
          </a:p>
          <a:p>
            <a:r>
              <a:rPr lang="en-US" dirty="0">
                <a:solidFill>
                  <a:schemeClr val="tx2"/>
                </a:solidFill>
              </a:rPr>
              <a:t>Any design must maintain the same </a:t>
            </a:r>
            <a:r>
              <a:rPr lang="en-US" b="1" dirty="0">
                <a:solidFill>
                  <a:schemeClr val="tx2"/>
                </a:solidFill>
              </a:rPr>
              <a:t>optical losses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Low-loss crossing is </a:t>
            </a:r>
            <a:r>
              <a:rPr lang="en-US" b="1" dirty="0">
                <a:solidFill>
                  <a:schemeClr val="tx2"/>
                </a:solidFill>
              </a:rPr>
              <a:t>untouched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9E8541-E1E1-4194-A8F3-59A58B79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541619" cy="1072753"/>
          </a:xfrm>
        </p:spPr>
        <p:txBody>
          <a:bodyPr>
            <a:normAutofit fontScale="90000"/>
          </a:bodyPr>
          <a:lstStyle/>
          <a:p>
            <a:r>
              <a:rPr lang="en-GB" dirty="0"/>
              <a:t>2.1 Current implementation – Original design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089EE-EC36-4F30-A143-0881AB996C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22933-DA93-4FE5-9AAE-A9B4B660C5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CB254-2C62-4474-ADEB-07651A7AED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65309-E73A-45B2-8590-C00D5B4DBD0C}"/>
              </a:ext>
            </a:extLst>
          </p:cNvPr>
          <p:cNvSpPr txBox="1"/>
          <p:nvPr/>
        </p:nvSpPr>
        <p:spPr>
          <a:xfrm>
            <a:off x="904875" y="2298136"/>
            <a:ext cx="40125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The matrix exists on 2 levels (top &amp; bottom)  </a:t>
            </a:r>
            <a:endParaRPr lang="LID4096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BE0FD2-F060-44D9-929A-BE344E10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2" y="2533046"/>
            <a:ext cx="5648324" cy="25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732B-0400-4EB7-941E-671F5271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455" y="1563688"/>
            <a:ext cx="2707782" cy="2876345"/>
          </a:xfrm>
        </p:spPr>
        <p:txBody>
          <a:bodyPr>
            <a:normAutofit/>
          </a:bodyPr>
          <a:lstStyle/>
          <a:p>
            <a:r>
              <a:rPr lang="en-US" sz="2000" dirty="0"/>
              <a:t>Uniaxial stress only.</a:t>
            </a:r>
          </a:p>
          <a:p>
            <a:r>
              <a:rPr lang="en-US" sz="2000" dirty="0"/>
              <a:t>Smaller footprint.</a:t>
            </a:r>
          </a:p>
          <a:p>
            <a:r>
              <a:rPr lang="en-US" sz="2000" dirty="0"/>
              <a:t>Increase switching speed.</a:t>
            </a:r>
          </a:p>
          <a:p>
            <a:r>
              <a:rPr lang="en-US" sz="2000" dirty="0"/>
              <a:t>Low losses.</a:t>
            </a:r>
          </a:p>
          <a:p>
            <a:r>
              <a:rPr lang="en-US" sz="2000" dirty="0"/>
              <a:t>(optional) all inputs (resp. outputs) on the same side.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561EE-1A11-4BDA-B2E3-CB9327786C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F14A3-729A-45BE-852F-62F484565E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F1DAC-72E6-4168-A3D6-4145566D8E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CFFE38-626C-4DA7-86AB-D74A286B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1032"/>
            <a:ext cx="3983213" cy="1188317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2.2 Current design – Optimization criteria</a:t>
            </a:r>
            <a:endParaRPr lang="LID4096" sz="40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C5FE839-DFEC-4DA7-8E66-6E5A6E0B9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44" y="284538"/>
            <a:ext cx="3779256" cy="228933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44D924A-74FD-44C7-B5CB-B8B3EF0C5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804160"/>
            <a:ext cx="5018580" cy="227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5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7935-3017-41EB-81DC-839B1BA0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5400" dirty="0"/>
              <a:t>3. Design and development</a:t>
            </a:r>
            <a:endParaRPr lang="LID4096" sz="5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C0891-62C6-4712-8D5C-67B23CFA64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9570-96C5-4080-85F7-CB460F0CC7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EE4CF-5694-4B7A-A1B6-86D7C3ABA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00194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1040</TotalTime>
  <Words>1762</Words>
  <Application>Microsoft Office PowerPoint</Application>
  <PresentationFormat>On-screen Show (16:9)</PresentationFormat>
  <Paragraphs>276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Franklin Gothic Demi Cond</vt:lpstr>
      <vt:lpstr>Wingdings</vt:lpstr>
      <vt:lpstr>Thème Office</vt:lpstr>
      <vt:lpstr>Optimization of Bistable Silicon Photonic MEMS Switch Architectures</vt:lpstr>
      <vt:lpstr>Contents</vt:lpstr>
      <vt:lpstr>1. Introduction</vt:lpstr>
      <vt:lpstr>1. Introduction – Optical Switches</vt:lpstr>
      <vt:lpstr>1.2 Introduction – Scope of the project</vt:lpstr>
      <vt:lpstr>2. Current implementation</vt:lpstr>
      <vt:lpstr>2.1 Current implementation – Original design</vt:lpstr>
      <vt:lpstr>2.2 Current design – Optimization criteria</vt:lpstr>
      <vt:lpstr>3. Design and development</vt:lpstr>
      <vt:lpstr>3.1 Design and development - Methodology</vt:lpstr>
      <vt:lpstr>Design 1 : Linear Coupler</vt:lpstr>
      <vt:lpstr>3.2 Design and development – Design 1</vt:lpstr>
      <vt:lpstr>3.2 Design and development – Design 1 (cont’d) </vt:lpstr>
      <vt:lpstr>3.2 Design and development – Design 1 alternative </vt:lpstr>
      <vt:lpstr>3.2 Design and development – Design 1 alternative (cont’d)</vt:lpstr>
      <vt:lpstr>3.2 Design and development – Design 1 conclusions</vt:lpstr>
      <vt:lpstr>Design 2 : U-Turn coupler</vt:lpstr>
      <vt:lpstr>3.3 Design and development – Design 2</vt:lpstr>
      <vt:lpstr>3.3 Design and development – Design 2 MEMS redesign</vt:lpstr>
      <vt:lpstr>3.2 Design and development – Design 2 (cont’d) </vt:lpstr>
      <vt:lpstr>3.2 Design and development – Design 2 conclusions</vt:lpstr>
      <vt:lpstr>Design 3 : Sigmoid Coupler</vt:lpstr>
      <vt:lpstr>3.4 Design and development – Design 3</vt:lpstr>
      <vt:lpstr>3.4 Design and development – Design 3 Coupler </vt:lpstr>
      <vt:lpstr>3.2 Design and development – Design 3 simulations</vt:lpstr>
      <vt:lpstr>3.2 Design and development – Design 2 conclusions</vt:lpstr>
      <vt:lpstr>4. Performance characteristics &amp; Limitations</vt:lpstr>
      <vt:lpstr>4.1 Performance characteristics – Summary </vt:lpstr>
      <vt:lpstr>4.2 Limitations - Summary</vt:lpstr>
      <vt:lpstr>5. Conclusions</vt:lpstr>
      <vt:lpstr>5. Conclusions</vt:lpstr>
      <vt:lpstr>Thank you for your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Claudio Jaramillo</cp:lastModifiedBy>
  <cp:revision>110</cp:revision>
  <dcterms:created xsi:type="dcterms:W3CDTF">2019-04-02T06:24:35Z</dcterms:created>
  <dcterms:modified xsi:type="dcterms:W3CDTF">2021-05-31T12:11:20Z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